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60" r:id="rId8"/>
    <p:sldId id="270" r:id="rId9"/>
    <p:sldId id="273" r:id="rId10"/>
    <p:sldId id="261" r:id="rId11"/>
    <p:sldId id="272" r:id="rId12"/>
    <p:sldId id="279" r:id="rId13"/>
    <p:sldId id="285" r:id="rId14"/>
    <p:sldId id="280" r:id="rId15"/>
    <p:sldId id="281" r:id="rId16"/>
    <p:sldId id="287" r:id="rId17"/>
    <p:sldId id="282" r:id="rId18"/>
    <p:sldId id="269" r:id="rId19"/>
    <p:sldId id="283" r:id="rId20"/>
    <p:sldId id="262" r:id="rId21"/>
    <p:sldId id="290" r:id="rId22"/>
    <p:sldId id="312" r:id="rId23"/>
    <p:sldId id="294" r:id="rId24"/>
    <p:sldId id="292" r:id="rId25"/>
    <p:sldId id="293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7" r:id="rId38"/>
    <p:sldId id="308" r:id="rId39"/>
    <p:sldId id="311" r:id="rId40"/>
    <p:sldId id="291" r:id="rId41"/>
    <p:sldId id="28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C13408-9C9B-410D-BD36-173408EAE831}" type="datetimeFigureOut">
              <a:rPr lang="en-US" smtClean="0"/>
              <a:pPr/>
              <a:t>8/19/2016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3FFFC0-597E-463D-8911-E990696416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785950"/>
          </a:xfrm>
        </p:spPr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614153"/>
            <a:ext cx="7854696" cy="342902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Objectives</a:t>
            </a:r>
          </a:p>
          <a:p>
            <a:pPr algn="l"/>
            <a:r>
              <a:rPr lang="en-US" b="1" dirty="0" smtClean="0"/>
              <a:t> 1- to know the common causes of heart failure.  </a:t>
            </a:r>
          </a:p>
          <a:p>
            <a:pPr algn="l"/>
            <a:r>
              <a:rPr lang="en-US" b="1" dirty="0" smtClean="0"/>
              <a:t>2- Types of heart failure .differentiation between systolic &amp; diastolic failure. Staging of H.F </a:t>
            </a:r>
          </a:p>
          <a:p>
            <a:pPr algn="l"/>
            <a:r>
              <a:rPr lang="en-US" b="1" dirty="0" smtClean="0"/>
              <a:t>3- Clinical signs of heart failure &amp; lab tests &amp;their findings in diagnosis of H.F.</a:t>
            </a:r>
          </a:p>
          <a:p>
            <a:pPr algn="l"/>
            <a:r>
              <a:rPr lang="en-US" b="1" dirty="0" smtClean="0"/>
              <a:t>4- Treatment of systolic &amp; diastolic failure.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 OF HEART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&amp; </a:t>
            </a:r>
            <a:r>
              <a:rPr lang="en-US" dirty="0" err="1" smtClean="0"/>
              <a:t>Symptomes</a:t>
            </a:r>
            <a:r>
              <a:rPr lang="en-US" dirty="0" smtClean="0"/>
              <a:t> Of H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Dyspnea on exertion &amp; later on at </a:t>
            </a:r>
            <a:r>
              <a:rPr lang="en-US" dirty="0" err="1" smtClean="0"/>
              <a:t>rest.NYHA</a:t>
            </a:r>
            <a:r>
              <a:rPr lang="en-US" dirty="0" smtClean="0"/>
              <a:t>  1 – 4  .</a:t>
            </a:r>
          </a:p>
          <a:p>
            <a:r>
              <a:rPr lang="en-US" dirty="0" err="1" smtClean="0"/>
              <a:t>Orthopnea</a:t>
            </a:r>
            <a:r>
              <a:rPr lang="en-US" dirty="0" smtClean="0"/>
              <a:t> &amp; PND.</a:t>
            </a:r>
          </a:p>
          <a:p>
            <a:r>
              <a:rPr lang="en-US" dirty="0" smtClean="0"/>
              <a:t>Fatigue &amp; poor exercise tolerance.</a:t>
            </a:r>
          </a:p>
          <a:p>
            <a:r>
              <a:rPr lang="en-US" dirty="0" err="1" smtClean="0"/>
              <a:t>Plapitation</a:t>
            </a:r>
            <a:r>
              <a:rPr lang="en-US" dirty="0" smtClean="0"/>
              <a:t> &amp; syncope.</a:t>
            </a:r>
          </a:p>
          <a:p>
            <a:r>
              <a:rPr lang="en-US" dirty="0" smtClean="0"/>
              <a:t>Cough  </a:t>
            </a:r>
            <a:r>
              <a:rPr lang="en-US" dirty="0" err="1" smtClean="0"/>
              <a:t>specialy</a:t>
            </a:r>
            <a:r>
              <a:rPr lang="en-US" dirty="0" smtClean="0"/>
              <a:t> at night.</a:t>
            </a:r>
          </a:p>
          <a:p>
            <a:r>
              <a:rPr lang="en-US" dirty="0" smtClean="0"/>
              <a:t>Leg swelling.</a:t>
            </a:r>
          </a:p>
          <a:p>
            <a:r>
              <a:rPr lang="en-US" dirty="0" smtClean="0"/>
              <a:t>Raised JVP.</a:t>
            </a:r>
          </a:p>
          <a:p>
            <a:r>
              <a:rPr lang="en-US" dirty="0" smtClean="0"/>
              <a:t>Basal  </a:t>
            </a:r>
            <a:r>
              <a:rPr lang="en-US" dirty="0" err="1" smtClean="0"/>
              <a:t>rales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S3 gallop.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1843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00400" y="838200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Framingham Criteria for CHF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Major Criteria: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PND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JVD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Rales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Cardiomegaly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Acute Pulmonary Edema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</a:t>
            </a:r>
            <a:r>
              <a:rPr lang="en-US" sz="2400" kern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  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Gallop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Positive hepatic Jugular reflex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↑ venous pressure &gt;16 cm H</a:t>
            </a:r>
            <a:r>
              <a:rPr lang="en-US" sz="2400" kern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2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O</a:t>
            </a:r>
            <a:endParaRPr lang="en-US" sz="2400" kern="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357322"/>
          </a:xfrm>
        </p:spPr>
        <p:txBody>
          <a:bodyPr/>
          <a:lstStyle/>
          <a:p>
            <a:r>
              <a:rPr lang="en-US" dirty="0" smtClean="0"/>
              <a:t>     Minor Criteria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/>
              <a:t>1- Bilateral  leg  </a:t>
            </a:r>
            <a:r>
              <a:rPr lang="en-US" b="1" dirty="0" err="1" smtClean="0"/>
              <a:t>odema</a:t>
            </a:r>
            <a:r>
              <a:rPr lang="en-US" b="1" dirty="0" smtClean="0"/>
              <a:t>.         </a:t>
            </a:r>
          </a:p>
          <a:p>
            <a:pPr algn="l"/>
            <a:r>
              <a:rPr lang="en-US" b="1" dirty="0" smtClean="0"/>
              <a:t>2- </a:t>
            </a:r>
            <a:r>
              <a:rPr lang="en-US" b="1" dirty="0" err="1" smtClean="0"/>
              <a:t>Dyspnea</a:t>
            </a:r>
            <a:r>
              <a:rPr lang="en-US" b="1" dirty="0" smtClean="0"/>
              <a:t> on exertion.</a:t>
            </a:r>
          </a:p>
          <a:p>
            <a:pPr algn="l"/>
            <a:r>
              <a:rPr lang="en-US" b="1" dirty="0" smtClean="0"/>
              <a:t>3- Pleural  effusion. </a:t>
            </a:r>
          </a:p>
          <a:p>
            <a:pPr algn="l"/>
            <a:r>
              <a:rPr lang="en-US" b="1" dirty="0" smtClean="0"/>
              <a:t>4- </a:t>
            </a:r>
            <a:r>
              <a:rPr lang="en-US" b="1" dirty="0" err="1" smtClean="0"/>
              <a:t>Hepatomegaly</a:t>
            </a:r>
            <a:r>
              <a:rPr lang="en-US" b="1" dirty="0" smtClean="0"/>
              <a:t>.</a:t>
            </a:r>
          </a:p>
          <a:p>
            <a:pPr algn="l"/>
            <a:r>
              <a:rPr lang="en-US" b="1" dirty="0" smtClean="0"/>
              <a:t>5- Heart  rate  more  than 120 per min.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0483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EKG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Old MI or recent MI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Arrhythmia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 forms of Cardiomyopathy are tachycardia related 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LBBB</a:t>
            </a:r>
            <a:r>
              <a:rPr lang="en-US" sz="28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→</a:t>
            </a:r>
            <a:r>
              <a:rPr lang="en-US" sz="2800" b="1" i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may</a:t>
            </a:r>
            <a:r>
              <a:rPr lang="en-US" sz="2800" b="1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help in management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Heart Block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1507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pic>
        <p:nvPicPr>
          <p:cNvPr id="21510" name="Picture 2" descr="C:\My Documents\Powerpoint\chf cx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64150" y="1600200"/>
            <a:ext cx="355758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3" descr="C:\My Documents\Powerpoint\normal cx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95413" y="1600200"/>
            <a:ext cx="35575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Chest X-ray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5410200"/>
            <a:ext cx="5715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Look for Heart size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Pulmonary vascular markings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COPD, pneumonia,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Pneumothorax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, widened </a:t>
            </a:r>
            <a:r>
              <a:rPr lang="en-US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mediastinum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Pleural effusions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Chest X- ray</a:t>
            </a:r>
            <a:endParaRPr lang="en-US" dirty="0"/>
          </a:p>
        </p:txBody>
      </p:sp>
      <p:pic>
        <p:nvPicPr>
          <p:cNvPr id="4" name="Picture 6" descr="chf xra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133600"/>
            <a:ext cx="441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253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Echocardiogram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430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800" b="1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Function of both ventricles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Wall motion abnormality that may signify CAD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Valvular abnormality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Intra-cardiac shunts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Pericardial effusion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Restrictive </a:t>
            </a:r>
            <a:r>
              <a:rPr lang="en-US" sz="28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pericarditis</a:t>
            </a:r>
            <a:endParaRPr lang="en-US" sz="2800" b="1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Pulmonary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 B-type </a:t>
            </a:r>
            <a:r>
              <a:rPr lang="en-US" dirty="0" err="1" smtClean="0"/>
              <a:t>natriuretic</a:t>
            </a:r>
            <a:r>
              <a:rPr lang="en-US" dirty="0" smtClean="0"/>
              <a:t> peptide ( BNP ). </a:t>
            </a:r>
          </a:p>
          <a:p>
            <a:r>
              <a:rPr lang="en-US" dirty="0" smtClean="0"/>
              <a:t> Cutoff level 150 pg / ml. </a:t>
            </a:r>
            <a:r>
              <a:rPr lang="en-US" dirty="0" err="1" smtClean="0"/>
              <a:t>senstivity</a:t>
            </a:r>
            <a:r>
              <a:rPr lang="en-US" dirty="0" smtClean="0"/>
              <a:t> =90 % </a:t>
            </a:r>
          </a:p>
          <a:p>
            <a:r>
              <a:rPr lang="en-US" dirty="0" smtClean="0"/>
              <a:t>  specificity 70%.   Use in acute setting only.</a:t>
            </a:r>
          </a:p>
          <a:p>
            <a:r>
              <a:rPr lang="en-US" dirty="0" smtClean="0"/>
              <a:t>Affected by age ,renal function &amp; BMI. </a:t>
            </a:r>
          </a:p>
          <a:p>
            <a:endParaRPr lang="en-US" dirty="0" smtClean="0"/>
          </a:p>
          <a:p>
            <a:r>
              <a:rPr lang="en-US" dirty="0" smtClean="0"/>
              <a:t>5- other tests : BUN, </a:t>
            </a:r>
            <a:r>
              <a:rPr lang="en-US" dirty="0" err="1" smtClean="0"/>
              <a:t>s.electrolytes</a:t>
            </a:r>
            <a:r>
              <a:rPr lang="en-US" dirty="0" smtClean="0"/>
              <a:t>, CBC, thyroid function test, </a:t>
            </a:r>
            <a:r>
              <a:rPr lang="en-US" dirty="0" err="1" smtClean="0"/>
              <a:t>s.iron</a:t>
            </a:r>
            <a:r>
              <a:rPr lang="en-US" dirty="0" smtClean="0"/>
              <a:t> &amp; </a:t>
            </a:r>
            <a:r>
              <a:rPr lang="en-US" dirty="0" err="1" smtClean="0"/>
              <a:t>s.ferritin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355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Cardiac Catheterization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800" b="1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Coronary artery disease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Dilated ventricle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Hyperdynamic</a:t>
            </a: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small ventricle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Wall motion abnormality that may signify CAD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Valvular abnormality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Intra-cardiac shunts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Pulmonary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819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257800" y="9144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Pathophysiology</a:t>
            </a:r>
            <a:endParaRPr lang="en-US" sz="2800" b="1" kern="0" dirty="0">
              <a:solidFill>
                <a:srgbClr val="FFFF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68945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Hemodynamic changes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Neurohormonal</a:t>
            </a: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changes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Cellular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Systolic  versus diastolic failure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SYSTOLIC DYSFUNCTION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DIASTOLIC DYSFUNCTION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Dilated cardiac chambers.</a:t>
            </a:r>
          </a:p>
          <a:p>
            <a:endParaRPr lang="en-US" dirty="0" smtClean="0"/>
          </a:p>
          <a:p>
            <a:r>
              <a:rPr lang="en-US" dirty="0" err="1" smtClean="0"/>
              <a:t>Cardiomegaly</a:t>
            </a:r>
            <a:r>
              <a:rPr lang="en-US" dirty="0" smtClean="0"/>
              <a:t> on CX-ray.</a:t>
            </a:r>
          </a:p>
          <a:p>
            <a:endParaRPr lang="en-US" dirty="0" smtClean="0"/>
          </a:p>
          <a:p>
            <a:r>
              <a:rPr lang="en-US" dirty="0" smtClean="0"/>
              <a:t>Low EF &lt; 40 %.</a:t>
            </a:r>
          </a:p>
          <a:p>
            <a:endParaRPr lang="en-US" dirty="0" smtClean="0"/>
          </a:p>
          <a:p>
            <a:r>
              <a:rPr lang="en-US" dirty="0" smtClean="0"/>
              <a:t>Worse prognosis.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Normal size or LVH.</a:t>
            </a:r>
          </a:p>
          <a:p>
            <a:endParaRPr lang="en-US" dirty="0" smtClean="0"/>
          </a:p>
          <a:p>
            <a:r>
              <a:rPr lang="en-US" dirty="0" err="1" smtClean="0"/>
              <a:t>Pulmonry</a:t>
            </a:r>
            <a:r>
              <a:rPr lang="en-US" dirty="0" smtClean="0"/>
              <a:t> congestion +normal cardiac size.</a:t>
            </a:r>
          </a:p>
          <a:p>
            <a:endParaRPr lang="en-US" dirty="0" smtClean="0"/>
          </a:p>
          <a:p>
            <a:r>
              <a:rPr lang="en-US" dirty="0" smtClean="0"/>
              <a:t>Normal  EF &gt; 40 % ,E/A&lt; 1</a:t>
            </a:r>
          </a:p>
          <a:p>
            <a:endParaRPr lang="en-US" dirty="0" smtClean="0"/>
          </a:p>
          <a:p>
            <a:r>
              <a:rPr lang="en-US" dirty="0" smtClean="0"/>
              <a:t>Good prognosis.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867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Goals for CHF management in a hospital</a:t>
            </a:r>
          </a:p>
        </p:txBody>
      </p:sp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8680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466725" y="2133600"/>
            <a:ext cx="851535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1295400" y="1905000"/>
            <a:ext cx="75406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spcBef>
                <a:spcPct val="250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Relieve symptoms rapidly</a:t>
            </a:r>
          </a:p>
          <a:p>
            <a:pPr marL="457200" indent="-457200">
              <a:lnSpc>
                <a:spcPct val="90000"/>
              </a:lnSpc>
              <a:spcBef>
                <a:spcPct val="250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Reverse hemodynamic abnormalities</a:t>
            </a:r>
          </a:p>
          <a:p>
            <a:pPr marL="457200" indent="-457200">
              <a:lnSpc>
                <a:spcPct val="90000"/>
              </a:lnSpc>
              <a:spcBef>
                <a:spcPct val="250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Prevent end-organ dysfunction</a:t>
            </a:r>
          </a:p>
          <a:p>
            <a:pPr marL="457200" indent="-457200">
              <a:lnSpc>
                <a:spcPct val="90000"/>
              </a:lnSpc>
              <a:spcBef>
                <a:spcPct val="250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Initiate patient education and survival-enhancing medications before discharge</a:t>
            </a:r>
          </a:p>
          <a:p>
            <a:pPr marL="457200" indent="-457200">
              <a:lnSpc>
                <a:spcPct val="90000"/>
              </a:lnSpc>
              <a:spcBef>
                <a:spcPct val="250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Optimize survival-enhancing oral medications (ACE inhibitor, beta blocker, </a:t>
            </a:r>
            <a:r>
              <a:rPr lang="en-US" sz="2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aldosterone</a:t>
            </a: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receptor antagonist)</a:t>
            </a:r>
          </a:p>
          <a:p>
            <a:pPr marL="457200" indent="-457200">
              <a:lnSpc>
                <a:spcPct val="90000"/>
              </a:lnSpc>
              <a:spcBef>
                <a:spcPct val="2500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Optimize patient education and HF disease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9421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CHF Management-long term</a:t>
            </a:r>
          </a:p>
        </p:txBody>
      </p:sp>
      <p:pic>
        <p:nvPicPr>
          <p:cNvPr id="94215" name="Picture 3" descr="HF st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676400"/>
            <a:ext cx="77485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3379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Diet and Activity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219200" y="1295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32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Salt restriction (2 grams per day)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Fluid restriction (Less than 1-2 liters per day)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Daily weight (tailor therapy)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Gradual exercise programs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Blood sugar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31747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Treatment of CHF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Correction of reversible causes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Medications 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Diuretics, ACE inhibitors, beta </a:t>
            </a:r>
            <a:r>
              <a:rPr lang="en-US" sz="24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blokers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etc.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Ischemia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Arrhythmia: A fib, flutter,  PJRT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Valvular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heart disease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Thyrotoxicosis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and other high output status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Shunts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 b="1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3277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CHF treatment-Acute</a:t>
            </a:r>
          </a:p>
        </p:txBody>
      </p:sp>
      <p:sp>
        <p:nvSpPr>
          <p:cNvPr id="31751" name="Rectangle 10"/>
          <p:cNvSpPr>
            <a:spLocks noChangeArrowheads="1"/>
          </p:cNvSpPr>
          <p:nvPr/>
        </p:nvSpPr>
        <p:spPr bwMode="auto">
          <a:xfrm>
            <a:off x="1524000" y="1752600"/>
            <a:ext cx="51816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000" b="1" dirty="0">
              <a:solidFill>
                <a:srgbClr val="FFFF00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Arial" pitchFamily="34" charset="0"/>
              </a:rPr>
              <a:t>Pharmacological </a:t>
            </a:r>
          </a:p>
          <a:p>
            <a:pPr>
              <a:defRPr/>
            </a:pPr>
            <a:endParaRPr lang="en-US" sz="2000" b="1" dirty="0">
              <a:solidFill>
                <a:srgbClr val="FFFF00"/>
              </a:solidFill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Morphine sulfate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Nitrates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Diuretics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ACE inhibitors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Beta blockers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Aspirin therapy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statins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Vasodilators</a:t>
            </a:r>
          </a:p>
          <a:p>
            <a:pPr>
              <a:defRPr/>
            </a:pPr>
            <a:r>
              <a:rPr lang="en-US" sz="2000" b="1" dirty="0" err="1">
                <a:solidFill>
                  <a:srgbClr val="FFFF00"/>
                </a:solidFill>
                <a:cs typeface="Arial" pitchFamily="34" charset="0"/>
              </a:rPr>
              <a:t>Neurohormonal</a:t>
            </a: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 antagonists –</a:t>
            </a:r>
          </a:p>
          <a:p>
            <a:pPr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Anticoagulant therapy –</a:t>
            </a:r>
          </a:p>
          <a:p>
            <a:pPr>
              <a:defRPr/>
            </a:pPr>
            <a:r>
              <a:rPr lang="en-US" sz="2000" b="1" dirty="0" err="1">
                <a:solidFill>
                  <a:srgbClr val="FFFF00"/>
                </a:solidFill>
                <a:cs typeface="Arial" pitchFamily="34" charset="0"/>
              </a:rPr>
              <a:t>Antiarrhymics</a:t>
            </a: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3789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Diuretics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43000" y="1447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</a:t>
            </a:r>
            <a:r>
              <a:rPr lang="en-US" sz="2000" b="1" kern="0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oop</a:t>
            </a:r>
            <a:r>
              <a:rPr lang="en-US" sz="2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diuretics for more severe heart failure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0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Lasix</a:t>
            </a:r>
            <a:r>
              <a:rPr lang="en-US" sz="2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		</a:t>
            </a:r>
            <a:r>
              <a:rPr lang="en-US" sz="1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(20 – 320 mg QD), Furosemide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0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Bumex</a:t>
            </a:r>
            <a:r>
              <a:rPr lang="en-US" sz="2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		</a:t>
            </a:r>
            <a:r>
              <a:rPr lang="en-US" sz="1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</a:t>
            </a:r>
            <a:r>
              <a:rPr lang="en-US" sz="16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Bumetanide</a:t>
            </a:r>
            <a:r>
              <a:rPr lang="en-US" sz="1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1-8mg)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0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Torsemide</a:t>
            </a:r>
            <a:r>
              <a:rPr lang="en-US" sz="2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	</a:t>
            </a:r>
            <a:r>
              <a:rPr lang="en-US" sz="1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(20-200mg)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u="sng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Mechanism of action</a:t>
            </a:r>
            <a:r>
              <a:rPr lang="en-US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: Inhibit chloride </a:t>
            </a:r>
            <a:r>
              <a:rPr lang="en-US" sz="2000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reabsortion</a:t>
            </a:r>
            <a:r>
              <a:rPr lang="en-US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in ascending limb of loop of </a:t>
            </a:r>
            <a:r>
              <a:rPr lang="en-US" sz="2000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Henle</a:t>
            </a:r>
            <a:r>
              <a:rPr lang="en-US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results in </a:t>
            </a:r>
            <a:r>
              <a:rPr lang="en-US" sz="2000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natriuresis</a:t>
            </a:r>
            <a:r>
              <a:rPr lang="en-US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, </a:t>
            </a:r>
            <a:r>
              <a:rPr lang="en-US" sz="2000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kaliuresis</a:t>
            </a:r>
            <a:r>
              <a:rPr lang="en-US" sz="2000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and metabolic alkalosis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2000" kern="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b="1" u="sng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Adverse reaction: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pre-renal </a:t>
            </a:r>
            <a:r>
              <a:rPr lang="en-US" sz="2000" kern="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azotemia</a:t>
            </a:r>
            <a:endParaRPr lang="en-US" sz="2000" kern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</a:t>
            </a:r>
            <a:r>
              <a:rPr lang="en-US" sz="2000" kern="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Hypokalemia</a:t>
            </a: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Skin rash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</a:t>
            </a:r>
            <a:r>
              <a:rPr lang="en-US" sz="2000" kern="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Ototoxicity</a:t>
            </a:r>
            <a:endParaRPr lang="en-US" sz="2000" kern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0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40963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Diuretics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43000" y="16764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K sparing diuretics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n-US" sz="28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Triamterene</a:t>
            </a: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Amiloride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1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– acts on distal tubules to ↓ K secretion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Spironolactone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(</a:t>
            </a:r>
            <a:r>
              <a:rPr lang="en-US" sz="24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Aldosterone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inhibitor)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R</a:t>
            </a: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ecent evidence suggests that it may improve survival in CHF patients due to the effect on </a:t>
            </a:r>
            <a:r>
              <a:rPr lang="en-US" sz="2000" kern="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renin-angiotensin-aldosterone</a:t>
            </a:r>
            <a:r>
              <a:rPr lang="en-US" sz="2000" kern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rPr>
              <a:t> system with subsequent effect on myocardial remodeling and fibrosis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45059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4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Renin, angiotensin, </a:t>
            </a:r>
            <a:r>
              <a:rPr lang="en-US" sz="24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aldasterone</a:t>
            </a:r>
            <a:r>
              <a:rPr lang="en-US" sz="24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blockers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43000" y="16764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32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Renin-angiotensin-</a:t>
            </a:r>
            <a:r>
              <a:rPr lang="en-US" sz="24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aldosterone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system</a:t>
            </a:r>
            <a:r>
              <a:rPr lang="en-US" sz="2400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is activation early in the course of heart failure and plays an important role</a:t>
            </a: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the progression of the syndrome: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defRPr/>
            </a:pPr>
            <a:endParaRPr lang="en-US" sz="2400" i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Angiotensin converting enzyme inhibitors (ACE inhibitors)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8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Angiotensin receptors blockers (ARBS)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8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Spironolactone</a:t>
            </a:r>
            <a:endParaRPr lang="en-US" sz="28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47107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Renin-angiotensin blockers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They block the R-A-A system by inhibiting the conversion of angiotensin I to angiotensin II: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→ </a:t>
            </a:r>
            <a:r>
              <a:rPr lang="en-US" sz="2800" i="1" kern="0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Vasodilation</a:t>
            </a: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→ Na retention ↓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→  Decreased </a:t>
            </a:r>
            <a:r>
              <a:rPr lang="en-US" sz="2800" i="1" kern="0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Bradykinin</a:t>
            </a: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degradation ↑ its </a:t>
            </a:r>
            <a:r>
              <a:rPr lang="en-US" sz="28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level</a:t>
            </a:r>
            <a:r>
              <a:rPr lang="en-US" sz="2800" i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→ ↑ PG secretion &amp; nitric oxide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Ace Inhibitors improve survival in CHF patients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Delay onset &amp; progression of HF in pts with asymptomatic LV dysfunction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↓ cardiac remodeling</a:t>
            </a:r>
            <a:endParaRPr lang="en-US" sz="2400" kern="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800" kern="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9219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Neurohormonal</a:t>
            </a: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changes in CHF</a:t>
            </a:r>
          </a:p>
        </p:txBody>
      </p:sp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468313" y="6400800"/>
            <a:ext cx="4713287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RAS, renin-angiotensin system; SNS, sympathetic nervous system.</a:t>
            </a: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066800" y="1447800"/>
            <a:ext cx="7292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dirty="0">
                <a:latin typeface="Times New Roman" pitchFamily="18" charset="0"/>
              </a:rPr>
              <a:t>Myocardial injury to the heart (CAD, HTN, CMP, </a:t>
            </a:r>
            <a:r>
              <a:rPr lang="en-US" b="1" dirty="0" err="1">
                <a:latin typeface="Times New Roman" pitchFamily="18" charset="0"/>
              </a:rPr>
              <a:t>Valvular</a:t>
            </a:r>
            <a:r>
              <a:rPr lang="en-US" b="1" dirty="0">
                <a:latin typeface="Times New Roman" pitchFamily="18" charset="0"/>
              </a:rPr>
              <a:t> disease) </a:t>
            </a: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3255963" y="2784475"/>
            <a:ext cx="2832100" cy="33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263525" y="5127625"/>
            <a:ext cx="24320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Morbidity and mortality</a:t>
            </a:r>
          </a:p>
          <a:p>
            <a:pPr algn="ctr" eaLnBrk="0" hangingPunct="0"/>
            <a:r>
              <a:rPr lang="en-US" sz="1600" b="1">
                <a:latin typeface="Times New Roman" pitchFamily="18" charset="0"/>
              </a:rPr>
              <a:t>Arrhythmias</a:t>
            </a:r>
          </a:p>
          <a:p>
            <a:pPr algn="ctr" eaLnBrk="0" hangingPunct="0"/>
            <a:r>
              <a:rPr lang="en-US" sz="1600" b="1">
                <a:latin typeface="Times New Roman" pitchFamily="18" charset="0"/>
              </a:rPr>
              <a:t>Pump failure</a:t>
            </a: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6246813" y="3760788"/>
            <a:ext cx="28575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Peripheral vasoconstriction</a:t>
            </a:r>
          </a:p>
          <a:p>
            <a:pPr algn="ctr" eaLnBrk="0" hangingPunct="0"/>
            <a:r>
              <a:rPr lang="en-US" sz="1600" b="1">
                <a:latin typeface="Times New Roman" pitchFamily="18" charset="0"/>
              </a:rPr>
              <a:t>Hemodynamic alterations</a:t>
            </a:r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6692900" y="4933950"/>
            <a:ext cx="2441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Heart failure symptoms</a:t>
            </a:r>
          </a:p>
        </p:txBody>
      </p:sp>
      <p:sp>
        <p:nvSpPr>
          <p:cNvPr id="9229" name="Rectangle 8"/>
          <p:cNvSpPr>
            <a:spLocks noChangeArrowheads="1"/>
          </p:cNvSpPr>
          <p:nvPr/>
        </p:nvSpPr>
        <p:spPr bwMode="auto">
          <a:xfrm>
            <a:off x="123825" y="3760788"/>
            <a:ext cx="30321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Remodeling and progressive</a:t>
            </a:r>
          </a:p>
          <a:p>
            <a:pPr algn="ctr" eaLnBrk="0" hangingPunct="0"/>
            <a:r>
              <a:rPr lang="en-US" sz="1600" b="1">
                <a:latin typeface="Times New Roman" pitchFamily="18" charset="0"/>
              </a:rPr>
              <a:t>worsening of LV function</a:t>
            </a:r>
          </a:p>
        </p:txBody>
      </p:sp>
      <p:sp>
        <p:nvSpPr>
          <p:cNvPr id="9230" name="Rectangle 9"/>
          <p:cNvSpPr>
            <a:spLocks noChangeArrowheads="1"/>
          </p:cNvSpPr>
          <p:nvPr/>
        </p:nvSpPr>
        <p:spPr bwMode="auto">
          <a:xfrm>
            <a:off x="2362200" y="2057400"/>
            <a:ext cx="4738688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Initial fall in LV performance,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 </a:t>
            </a:r>
            <a:r>
              <a:rPr lang="en-US" b="1">
                <a:latin typeface="Times New Roman" pitchFamily="18" charset="0"/>
              </a:rPr>
              <a:t>wall stress</a:t>
            </a:r>
          </a:p>
        </p:txBody>
      </p:sp>
      <p:sp>
        <p:nvSpPr>
          <p:cNvPr id="9231" name="Line 10"/>
          <p:cNvSpPr>
            <a:spLocks noChangeShapeType="1"/>
          </p:cNvSpPr>
          <p:nvPr/>
        </p:nvSpPr>
        <p:spPr bwMode="auto">
          <a:xfrm>
            <a:off x="4648200" y="2362200"/>
            <a:ext cx="0" cy="3952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1"/>
          <p:cNvSpPr>
            <a:spLocks noChangeArrowheads="1"/>
          </p:cNvSpPr>
          <p:nvPr/>
        </p:nvSpPr>
        <p:spPr bwMode="auto">
          <a:xfrm>
            <a:off x="3141663" y="2778125"/>
            <a:ext cx="3060700" cy="3460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Activation of RAAS and SNS</a:t>
            </a:r>
          </a:p>
        </p:txBody>
      </p:sp>
      <p:sp>
        <p:nvSpPr>
          <p:cNvPr id="9233" name="Freeform 12"/>
          <p:cNvSpPr>
            <a:spLocks/>
          </p:cNvSpPr>
          <p:nvPr/>
        </p:nvSpPr>
        <p:spPr bwMode="auto">
          <a:xfrm>
            <a:off x="1752600" y="2965450"/>
            <a:ext cx="1328738" cy="830263"/>
          </a:xfrm>
          <a:custGeom>
            <a:avLst/>
            <a:gdLst>
              <a:gd name="T0" fmla="*/ 2147483647 w 908"/>
              <a:gd name="T1" fmla="*/ 0 h 579"/>
              <a:gd name="T2" fmla="*/ 2147483647 w 908"/>
              <a:gd name="T3" fmla="*/ 2147483647 h 579"/>
              <a:gd name="T4" fmla="*/ 2147483647 w 908"/>
              <a:gd name="T5" fmla="*/ 2147483647 h 579"/>
              <a:gd name="T6" fmla="*/ 2147483647 w 908"/>
              <a:gd name="T7" fmla="*/ 2147483647 h 579"/>
              <a:gd name="T8" fmla="*/ 2147483647 w 908"/>
              <a:gd name="T9" fmla="*/ 2147483647 h 579"/>
              <a:gd name="T10" fmla="*/ 2147483647 w 908"/>
              <a:gd name="T11" fmla="*/ 2147483647 h 579"/>
              <a:gd name="T12" fmla="*/ 2147483647 w 908"/>
              <a:gd name="T13" fmla="*/ 2147483647 h 579"/>
              <a:gd name="T14" fmla="*/ 2147483647 w 908"/>
              <a:gd name="T15" fmla="*/ 2147483647 h 579"/>
              <a:gd name="T16" fmla="*/ 2147483647 w 908"/>
              <a:gd name="T17" fmla="*/ 2147483647 h 579"/>
              <a:gd name="T18" fmla="*/ 2147483647 w 908"/>
              <a:gd name="T19" fmla="*/ 2147483647 h 579"/>
              <a:gd name="T20" fmla="*/ 2147483647 w 908"/>
              <a:gd name="T21" fmla="*/ 2147483647 h 579"/>
              <a:gd name="T22" fmla="*/ 2147483647 w 908"/>
              <a:gd name="T23" fmla="*/ 2147483647 h 579"/>
              <a:gd name="T24" fmla="*/ 2147483647 w 908"/>
              <a:gd name="T25" fmla="*/ 2147483647 h 579"/>
              <a:gd name="T26" fmla="*/ 2147483647 w 908"/>
              <a:gd name="T27" fmla="*/ 2147483647 h 579"/>
              <a:gd name="T28" fmla="*/ 2147483647 w 908"/>
              <a:gd name="T29" fmla="*/ 2147483647 h 579"/>
              <a:gd name="T30" fmla="*/ 2147483647 w 908"/>
              <a:gd name="T31" fmla="*/ 2147483647 h 579"/>
              <a:gd name="T32" fmla="*/ 0 w 908"/>
              <a:gd name="T33" fmla="*/ 2147483647 h 57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08"/>
              <a:gd name="T52" fmla="*/ 0 h 579"/>
              <a:gd name="T53" fmla="*/ 908 w 908"/>
              <a:gd name="T54" fmla="*/ 579 h 57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08" h="579">
                <a:moveTo>
                  <a:pt x="907" y="0"/>
                </a:moveTo>
                <a:lnTo>
                  <a:pt x="821" y="4"/>
                </a:lnTo>
                <a:lnTo>
                  <a:pt x="738" y="15"/>
                </a:lnTo>
                <a:lnTo>
                  <a:pt x="655" y="29"/>
                </a:lnTo>
                <a:lnTo>
                  <a:pt x="575" y="48"/>
                </a:lnTo>
                <a:lnTo>
                  <a:pt x="495" y="77"/>
                </a:lnTo>
                <a:lnTo>
                  <a:pt x="422" y="107"/>
                </a:lnTo>
                <a:lnTo>
                  <a:pt x="351" y="140"/>
                </a:lnTo>
                <a:lnTo>
                  <a:pt x="284" y="180"/>
                </a:lnTo>
                <a:lnTo>
                  <a:pt x="224" y="221"/>
                </a:lnTo>
                <a:lnTo>
                  <a:pt x="166" y="269"/>
                </a:lnTo>
                <a:lnTo>
                  <a:pt x="118" y="317"/>
                </a:lnTo>
                <a:lnTo>
                  <a:pt x="77" y="364"/>
                </a:lnTo>
                <a:lnTo>
                  <a:pt x="45" y="416"/>
                </a:lnTo>
                <a:lnTo>
                  <a:pt x="19" y="471"/>
                </a:lnTo>
                <a:lnTo>
                  <a:pt x="6" y="523"/>
                </a:lnTo>
                <a:lnTo>
                  <a:pt x="0" y="57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Freeform 13"/>
          <p:cNvSpPr>
            <a:spLocks/>
          </p:cNvSpPr>
          <p:nvPr/>
        </p:nvSpPr>
        <p:spPr bwMode="auto">
          <a:xfrm>
            <a:off x="6262688" y="2963863"/>
            <a:ext cx="1357312" cy="798512"/>
          </a:xfrm>
          <a:custGeom>
            <a:avLst/>
            <a:gdLst>
              <a:gd name="T0" fmla="*/ 0 w 919"/>
              <a:gd name="T1" fmla="*/ 0 h 503"/>
              <a:gd name="T2" fmla="*/ 2147483647 w 919"/>
              <a:gd name="T3" fmla="*/ 2147483647 h 503"/>
              <a:gd name="T4" fmla="*/ 2147483647 w 919"/>
              <a:gd name="T5" fmla="*/ 2147483647 h 503"/>
              <a:gd name="T6" fmla="*/ 2147483647 w 919"/>
              <a:gd name="T7" fmla="*/ 2147483647 h 503"/>
              <a:gd name="T8" fmla="*/ 2147483647 w 919"/>
              <a:gd name="T9" fmla="*/ 2147483647 h 503"/>
              <a:gd name="T10" fmla="*/ 2147483647 w 919"/>
              <a:gd name="T11" fmla="*/ 2147483647 h 503"/>
              <a:gd name="T12" fmla="*/ 2147483647 w 919"/>
              <a:gd name="T13" fmla="*/ 2147483647 h 503"/>
              <a:gd name="T14" fmla="*/ 2147483647 w 919"/>
              <a:gd name="T15" fmla="*/ 2147483647 h 503"/>
              <a:gd name="T16" fmla="*/ 2147483647 w 919"/>
              <a:gd name="T17" fmla="*/ 2147483647 h 503"/>
              <a:gd name="T18" fmla="*/ 2147483647 w 919"/>
              <a:gd name="T19" fmla="*/ 2147483647 h 503"/>
              <a:gd name="T20" fmla="*/ 2147483647 w 919"/>
              <a:gd name="T21" fmla="*/ 2147483647 h 503"/>
              <a:gd name="T22" fmla="*/ 2147483647 w 919"/>
              <a:gd name="T23" fmla="*/ 2147483647 h 503"/>
              <a:gd name="T24" fmla="*/ 2147483647 w 919"/>
              <a:gd name="T25" fmla="*/ 2147483647 h 503"/>
              <a:gd name="T26" fmla="*/ 2147483647 w 919"/>
              <a:gd name="T27" fmla="*/ 2147483647 h 503"/>
              <a:gd name="T28" fmla="*/ 2147483647 w 919"/>
              <a:gd name="T29" fmla="*/ 2147483647 h 503"/>
              <a:gd name="T30" fmla="*/ 2147483647 w 919"/>
              <a:gd name="T31" fmla="*/ 2147483647 h 50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19"/>
              <a:gd name="T49" fmla="*/ 0 h 503"/>
              <a:gd name="T50" fmla="*/ 919 w 919"/>
              <a:gd name="T51" fmla="*/ 503 h 50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19" h="503">
                <a:moveTo>
                  <a:pt x="0" y="0"/>
                </a:moveTo>
                <a:lnTo>
                  <a:pt x="89" y="4"/>
                </a:lnTo>
                <a:lnTo>
                  <a:pt x="172" y="11"/>
                </a:lnTo>
                <a:lnTo>
                  <a:pt x="254" y="25"/>
                </a:lnTo>
                <a:lnTo>
                  <a:pt x="336" y="43"/>
                </a:lnTo>
                <a:lnTo>
                  <a:pt x="418" y="64"/>
                </a:lnTo>
                <a:lnTo>
                  <a:pt x="493" y="93"/>
                </a:lnTo>
                <a:lnTo>
                  <a:pt x="567" y="121"/>
                </a:lnTo>
                <a:lnTo>
                  <a:pt x="634" y="157"/>
                </a:lnTo>
                <a:lnTo>
                  <a:pt x="746" y="232"/>
                </a:lnTo>
                <a:lnTo>
                  <a:pt x="799" y="274"/>
                </a:lnTo>
                <a:lnTo>
                  <a:pt x="843" y="317"/>
                </a:lnTo>
                <a:lnTo>
                  <a:pt x="873" y="363"/>
                </a:lnTo>
                <a:lnTo>
                  <a:pt x="896" y="409"/>
                </a:lnTo>
                <a:lnTo>
                  <a:pt x="911" y="456"/>
                </a:lnTo>
                <a:lnTo>
                  <a:pt x="918" y="502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Freeform 14"/>
          <p:cNvSpPr>
            <a:spLocks/>
          </p:cNvSpPr>
          <p:nvPr/>
        </p:nvSpPr>
        <p:spPr bwMode="auto">
          <a:xfrm flipH="1">
            <a:off x="7527925" y="4340225"/>
            <a:ext cx="52388" cy="617538"/>
          </a:xfrm>
          <a:custGeom>
            <a:avLst/>
            <a:gdLst>
              <a:gd name="T0" fmla="*/ 0 w 1"/>
              <a:gd name="T1" fmla="*/ 0 h 751"/>
              <a:gd name="T2" fmla="*/ 0 w 1"/>
              <a:gd name="T3" fmla="*/ 2147483647 h 751"/>
              <a:gd name="T4" fmla="*/ 0 60000 65536"/>
              <a:gd name="T5" fmla="*/ 0 60000 65536"/>
              <a:gd name="T6" fmla="*/ 0 w 1"/>
              <a:gd name="T7" fmla="*/ 0 h 751"/>
              <a:gd name="T8" fmla="*/ 1 w 1"/>
              <a:gd name="T9" fmla="*/ 751 h 7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51">
                <a:moveTo>
                  <a:pt x="0" y="0"/>
                </a:moveTo>
                <a:lnTo>
                  <a:pt x="0" y="75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15"/>
          <p:cNvSpPr>
            <a:spLocks noChangeShapeType="1"/>
          </p:cNvSpPr>
          <p:nvPr/>
        </p:nvSpPr>
        <p:spPr bwMode="auto">
          <a:xfrm>
            <a:off x="4648200" y="1752600"/>
            <a:ext cx="0" cy="3952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Text Box 16"/>
          <p:cNvSpPr txBox="1">
            <a:spLocks noChangeArrowheads="1"/>
          </p:cNvSpPr>
          <p:nvPr/>
        </p:nvSpPr>
        <p:spPr bwMode="auto">
          <a:xfrm>
            <a:off x="3579813" y="3576638"/>
            <a:ext cx="21844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Fibrosis, apoptosis,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hypertrophy, cellular/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molecular alterations,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myotoxicity </a:t>
            </a:r>
          </a:p>
        </p:txBody>
      </p:sp>
      <p:sp>
        <p:nvSpPr>
          <p:cNvPr id="9238" name="Text Box 17"/>
          <p:cNvSpPr txBox="1">
            <a:spLocks noChangeArrowheads="1"/>
          </p:cNvSpPr>
          <p:nvPr/>
        </p:nvSpPr>
        <p:spPr bwMode="auto">
          <a:xfrm>
            <a:off x="6881813" y="5143500"/>
            <a:ext cx="200977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Fatigue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Activity altered 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Chest congestion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Edema</a:t>
            </a:r>
            <a:br>
              <a:rPr lang="en-US" sz="1600" b="1">
                <a:latin typeface="Times New Roman" pitchFamily="18" charset="0"/>
              </a:rPr>
            </a:br>
            <a:r>
              <a:rPr lang="en-US" sz="1600" b="1">
                <a:latin typeface="Times New Roman" pitchFamily="18" charset="0"/>
              </a:rPr>
              <a:t>Shortness of breath</a:t>
            </a:r>
          </a:p>
        </p:txBody>
      </p:sp>
      <p:sp>
        <p:nvSpPr>
          <p:cNvPr id="9239" name="Line 18"/>
          <p:cNvSpPr>
            <a:spLocks noChangeShapeType="1"/>
          </p:cNvSpPr>
          <p:nvPr/>
        </p:nvSpPr>
        <p:spPr bwMode="auto">
          <a:xfrm flipV="1">
            <a:off x="3176588" y="4081463"/>
            <a:ext cx="709612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Freeform 19"/>
          <p:cNvSpPr>
            <a:spLocks/>
          </p:cNvSpPr>
          <p:nvPr/>
        </p:nvSpPr>
        <p:spPr bwMode="auto">
          <a:xfrm>
            <a:off x="1560513" y="4391025"/>
            <a:ext cx="119062" cy="693738"/>
          </a:xfrm>
          <a:custGeom>
            <a:avLst/>
            <a:gdLst>
              <a:gd name="T0" fmla="*/ 0 w 1"/>
              <a:gd name="T1" fmla="*/ 0 h 751"/>
              <a:gd name="T2" fmla="*/ 0 w 1"/>
              <a:gd name="T3" fmla="*/ 2147483647 h 751"/>
              <a:gd name="T4" fmla="*/ 0 60000 65536"/>
              <a:gd name="T5" fmla="*/ 0 60000 65536"/>
              <a:gd name="T6" fmla="*/ 0 w 1"/>
              <a:gd name="T7" fmla="*/ 0 h 751"/>
              <a:gd name="T8" fmla="*/ 1 w 1"/>
              <a:gd name="T9" fmla="*/ 751 h 7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51">
                <a:moveTo>
                  <a:pt x="0" y="0"/>
                </a:moveTo>
                <a:lnTo>
                  <a:pt x="0" y="75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Arc 20"/>
          <p:cNvSpPr>
            <a:spLocks/>
          </p:cNvSpPr>
          <p:nvPr/>
        </p:nvSpPr>
        <p:spPr bwMode="auto">
          <a:xfrm>
            <a:off x="2044700" y="4262438"/>
            <a:ext cx="5243513" cy="893762"/>
          </a:xfrm>
          <a:custGeom>
            <a:avLst/>
            <a:gdLst>
              <a:gd name="T0" fmla="*/ 2147483647 w 42233"/>
              <a:gd name="T1" fmla="*/ 2147483647 h 21600"/>
              <a:gd name="T2" fmla="*/ 0 w 42233"/>
              <a:gd name="T3" fmla="*/ 2147483647 h 21600"/>
              <a:gd name="T4" fmla="*/ 2147483647 w 42233"/>
              <a:gd name="T5" fmla="*/ 0 h 21600"/>
              <a:gd name="T6" fmla="*/ 0 60000 65536"/>
              <a:gd name="T7" fmla="*/ 0 60000 65536"/>
              <a:gd name="T8" fmla="*/ 0 60000 65536"/>
              <a:gd name="T9" fmla="*/ 0 w 42233"/>
              <a:gd name="T10" fmla="*/ 0 h 21600"/>
              <a:gd name="T11" fmla="*/ 42233 w 422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33" h="21600" fill="none" extrusionOk="0">
                <a:moveTo>
                  <a:pt x="42233" y="4694"/>
                </a:moveTo>
                <a:cubicBezTo>
                  <a:pt x="40034" y="14572"/>
                  <a:pt x="31270" y="21599"/>
                  <a:pt x="21150" y="21600"/>
                </a:cubicBezTo>
                <a:cubicBezTo>
                  <a:pt x="10909" y="21600"/>
                  <a:pt x="2076" y="14409"/>
                  <a:pt x="-1" y="4382"/>
                </a:cubicBezTo>
              </a:path>
              <a:path w="42233" h="21600" stroke="0" extrusionOk="0">
                <a:moveTo>
                  <a:pt x="42233" y="4694"/>
                </a:moveTo>
                <a:cubicBezTo>
                  <a:pt x="40034" y="14572"/>
                  <a:pt x="31270" y="21599"/>
                  <a:pt x="21150" y="21600"/>
                </a:cubicBezTo>
                <a:cubicBezTo>
                  <a:pt x="10909" y="21600"/>
                  <a:pt x="2076" y="14409"/>
                  <a:pt x="-1" y="4382"/>
                </a:cubicBezTo>
                <a:lnTo>
                  <a:pt x="21150" y="0"/>
                </a:lnTo>
                <a:close/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21"/>
          <p:cNvSpPr>
            <a:spLocks noChangeShapeType="1"/>
          </p:cNvSpPr>
          <p:nvPr/>
        </p:nvSpPr>
        <p:spPr bwMode="auto">
          <a:xfrm>
            <a:off x="4672013" y="3213100"/>
            <a:ext cx="0" cy="3444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0179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Beta Blockers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219200" y="18288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Has been traditionally contraindicated in pts with CHF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endParaRPr lang="en-US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Now they are the main stay in treatment on CHF &amp; may be the only medication that shows substantial improvement in LV function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endParaRPr lang="en-US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In addition to improved LV function multiple studies show improved survival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endParaRPr lang="en-US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The only contraindication is severe </a:t>
            </a:r>
            <a:r>
              <a:rPr lang="en-US" sz="2400" b="1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decompensated</a:t>
            </a: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CHF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2227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Inotropic</a:t>
            </a: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agents-Digoxin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role of digitalis has declined somewhat because of safety concern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Recent studies have shown that digitals does not affect mortality in CHF patients but causes significant  	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Reduction in hospitalization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Reduction in symptoms of HF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Rate control in At fib.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325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Inotropic</a:t>
            </a: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agent-Digoxin action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+ve inotropic effect by ↑ intracellular Ca &amp; enhancing actin-myosin cross bride formation (binds to the Na-K ATPase → inhibits Na pump → ↑ intracellular Na → ↑ Na-Ca exchange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Vagotonic effect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Arrhythmogenic effect</a:t>
            </a:r>
            <a:endParaRPr lang="en-US" sz="28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5299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Inotropic</a:t>
            </a: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agent-Digitalis toxicity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Narrow therapeutic to toxic ratio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Non cardiac manifestations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3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</a:t>
            </a: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Anorexia,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Nausea, vomiting,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Headache,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24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Xanthopsia</a:t>
            </a: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sotoma</a:t>
            </a: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Disorientation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2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Treatment: </a:t>
            </a:r>
            <a:r>
              <a:rPr lang="en-US" sz="24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Digibind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</a:t>
            </a:r>
            <a:r>
              <a:rPr lang="en-US" sz="2400" b="1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Fab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antibody)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2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6323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4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Antiarrhythmics</a:t>
            </a:r>
            <a:endParaRPr lang="en-US" sz="2400" b="1" kern="0" dirty="0">
              <a:solidFill>
                <a:srgbClr val="FFFF00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066800" y="14478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Most common cause of SCD in these patients is ventricular tachyarrhythmia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Patients with h/o sustained VT or SCD → ICD implant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Patients with CHF with an ejection fraction of less </a:t>
            </a:r>
            <a:r>
              <a:rPr lang="en-US" sz="24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tha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 30% may receive ICD implant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Amiodarone for patients with frequent VPCs and at fib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Dranedone</a:t>
            </a: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for patients with recurrent paroxysmal at fib.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837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4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Anticoagulation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32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Atrial fibrillation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H/o embolic episodes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Left ventricular apical thrombus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Low LV ejection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5939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0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Inotropic</a:t>
            </a:r>
            <a:r>
              <a:rPr lang="en-US" sz="20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Agents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219200" y="16764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These are the drugs that improve myocardial contractility (</a:t>
            </a: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β adrenergic agonists, </a:t>
            </a:r>
            <a:r>
              <a:rPr lang="en-US" sz="2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dopaminergic</a:t>
            </a: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agents, </a:t>
            </a:r>
            <a:r>
              <a:rPr lang="en-US" sz="24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phosphodiesterase</a:t>
            </a: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inhibitors),</a:t>
            </a: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    	</a:t>
            </a: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Dopamine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Dobutamine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</a:t>
            </a:r>
            <a:r>
              <a:rPr lang="en-US" sz="20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Milrinone</a:t>
            </a: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,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</a:t>
            </a:r>
            <a:r>
              <a:rPr lang="en-US" sz="2000" b="1" kern="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Aamrinone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Several studies showed ↑ mortality with oral </a:t>
            </a:r>
            <a:r>
              <a:rPr lang="en-US" sz="20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inotropic</a:t>
            </a:r>
            <a:r>
              <a:rPr lang="en-US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agents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So the only use for them now is in acute sittings such as </a:t>
            </a:r>
            <a:r>
              <a:rPr lang="en-US" sz="20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cardiogenic</a:t>
            </a:r>
            <a:r>
              <a:rPr lang="en-US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 shoc</a:t>
            </a:r>
            <a:r>
              <a:rPr lang="en-US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k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8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61443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4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New Treatment Choices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Implantable ventricular assist devices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Biventricular pacing</a:t>
            </a:r>
            <a:r>
              <a:rPr lang="en-US" sz="3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(only in patient with LBBB &amp;  CHF)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3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Artificial Heart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62467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 bwMode="auto">
          <a:xfrm>
            <a:off x="381000" y="685800"/>
            <a:ext cx="8518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0" hangingPunct="0">
              <a:defRPr/>
            </a:pPr>
            <a:r>
              <a:rPr lang="en-US" sz="2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Achieving Cardiac Resynchronization</a:t>
            </a:r>
            <a:r>
              <a:rPr lang="en-US" sz="4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r>
              <a:rPr lang="en-US" sz="2000" kern="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Mechanical Goal: Atrial-synchronized bi-ventricular pacing</a:t>
            </a:r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457200" y="1752600"/>
            <a:ext cx="8267700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 eaLnBrk="0" hangingPunct="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Standard pacing lead in RA</a:t>
            </a:r>
          </a:p>
          <a:p>
            <a:pPr marL="742950" lvl="1" indent="-285750" eaLnBrk="0" hangingPunct="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Standard pacing or defibrillation lead in RV</a:t>
            </a:r>
          </a:p>
          <a:p>
            <a:pPr marL="742950" lvl="1" indent="-285750" eaLnBrk="0" hangingPunct="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Specially designed left heart lead placed in a left ventricular cardiac vein via the coronary sinus</a:t>
            </a:r>
            <a:endParaRPr lang="en-US" sz="20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62472" name="Picture 1031"/>
          <p:cNvPicPr>
            <a:picLocks noChangeAspect="1" noChangeArrowheads="1"/>
          </p:cNvPicPr>
          <p:nvPr/>
        </p:nvPicPr>
        <p:blipFill>
          <a:blip r:embed="rId4"/>
          <a:srcRect t="7906"/>
          <a:stretch>
            <a:fillRect/>
          </a:stretch>
        </p:blipFill>
        <p:spPr bwMode="auto">
          <a:xfrm>
            <a:off x="2689225" y="3216275"/>
            <a:ext cx="6164263" cy="3495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2473" name="Oval 1032"/>
          <p:cNvSpPr>
            <a:spLocks noChangeArrowheads="1"/>
          </p:cNvSpPr>
          <p:nvPr/>
        </p:nvSpPr>
        <p:spPr bwMode="auto">
          <a:xfrm>
            <a:off x="5051425" y="5356225"/>
            <a:ext cx="290513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Oval 1033"/>
          <p:cNvSpPr>
            <a:spLocks noChangeArrowheads="1"/>
          </p:cNvSpPr>
          <p:nvPr/>
        </p:nvSpPr>
        <p:spPr bwMode="auto">
          <a:xfrm>
            <a:off x="4203700" y="5994400"/>
            <a:ext cx="290513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Oval 1034"/>
          <p:cNvSpPr>
            <a:spLocks noChangeArrowheads="1"/>
          </p:cNvSpPr>
          <p:nvPr/>
        </p:nvSpPr>
        <p:spPr bwMode="auto">
          <a:xfrm>
            <a:off x="3535363" y="4899025"/>
            <a:ext cx="290512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035"/>
          <p:cNvSpPr>
            <a:spLocks noChangeShapeType="1"/>
          </p:cNvSpPr>
          <p:nvPr/>
        </p:nvSpPr>
        <p:spPr bwMode="auto">
          <a:xfrm>
            <a:off x="1641475" y="4194175"/>
            <a:ext cx="188595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Line 1036"/>
          <p:cNvSpPr>
            <a:spLocks noChangeShapeType="1"/>
          </p:cNvSpPr>
          <p:nvPr/>
        </p:nvSpPr>
        <p:spPr bwMode="auto">
          <a:xfrm flipH="1">
            <a:off x="5376863" y="4419600"/>
            <a:ext cx="1931987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Line 1037"/>
          <p:cNvSpPr>
            <a:spLocks noChangeShapeType="1"/>
          </p:cNvSpPr>
          <p:nvPr/>
        </p:nvSpPr>
        <p:spPr bwMode="auto">
          <a:xfrm>
            <a:off x="1749425" y="6116638"/>
            <a:ext cx="24384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038"/>
          <p:cNvSpPr txBox="1">
            <a:spLocks noChangeArrowheads="1"/>
          </p:cNvSpPr>
          <p:nvPr/>
        </p:nvSpPr>
        <p:spPr bwMode="auto">
          <a:xfrm>
            <a:off x="576263" y="3795713"/>
            <a:ext cx="1416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Right Atrial</a:t>
            </a:r>
            <a:b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Lead</a:t>
            </a:r>
          </a:p>
        </p:txBody>
      </p:sp>
      <p:sp>
        <p:nvSpPr>
          <p:cNvPr id="20" name="Text Box 1039"/>
          <p:cNvSpPr txBox="1">
            <a:spLocks noChangeArrowheads="1"/>
          </p:cNvSpPr>
          <p:nvPr/>
        </p:nvSpPr>
        <p:spPr bwMode="auto">
          <a:xfrm>
            <a:off x="350838" y="5645150"/>
            <a:ext cx="2112962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Right Ventricular</a:t>
            </a:r>
            <a:b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Lead</a:t>
            </a:r>
          </a:p>
        </p:txBody>
      </p:sp>
      <p:sp>
        <p:nvSpPr>
          <p:cNvPr id="21" name="Text Box 1040"/>
          <p:cNvSpPr txBox="1">
            <a:spLocks noChangeArrowheads="1"/>
          </p:cNvSpPr>
          <p:nvPr/>
        </p:nvSpPr>
        <p:spPr bwMode="auto">
          <a:xfrm>
            <a:off x="6848475" y="4005263"/>
            <a:ext cx="1860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Left Ventricular</a:t>
            </a:r>
            <a:b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Lead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7885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00325" y="2349500"/>
            <a:ext cx="3943350" cy="2119313"/>
            <a:chOff x="0" y="0"/>
            <a:chExt cx="2484" cy="1335"/>
          </a:xfrm>
        </p:grpSpPr>
        <p:sp>
          <p:nvSpPr>
            <p:cNvPr id="7885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48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5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896" cy="1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  </a:t>
              </a:r>
              <a:r>
                <a:rPr lang="en-US" sz="13300"/>
                <a:t> </a:t>
              </a:r>
              <a:r>
                <a:rPr lang="en-US"/>
                <a:t>                          </a:t>
              </a:r>
            </a:p>
          </p:txBody>
        </p:sp>
      </p:grpSp>
      <p:pic>
        <p:nvPicPr>
          <p:cNvPr id="78855" name="Picture 4" descr="devices0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914400"/>
            <a:ext cx="7721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5" descr="lo_hfsa48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5878513"/>
            <a:ext cx="77231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7" name="TextBox 10"/>
          <p:cNvSpPr txBox="1">
            <a:spLocks noChangeArrowheads="1"/>
          </p:cNvSpPr>
          <p:nvPr/>
        </p:nvSpPr>
        <p:spPr bwMode="auto">
          <a:xfrm>
            <a:off x="0" y="6248400"/>
            <a:ext cx="1219200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2"/>
                </a:solidFill>
              </a:rPr>
              <a:t>Pacing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10243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114800" y="7620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 err="1">
                <a:solidFill>
                  <a:srgbClr val="FFFF00"/>
                </a:solidFill>
                <a:ea typeface="+mj-ea"/>
                <a:cs typeface="Arial" pitchFamily="34" charset="0"/>
              </a:rPr>
              <a:t>Neurohormonal</a:t>
            </a: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 changes</a:t>
            </a:r>
          </a:p>
        </p:txBody>
      </p:sp>
      <p:graphicFrame>
        <p:nvGraphicFramePr>
          <p:cNvPr id="11" name="Group 89"/>
          <p:cNvGraphicFramePr>
            <a:graphicFrameLocks/>
          </p:cNvGraphicFramePr>
          <p:nvPr/>
        </p:nvGraphicFramePr>
        <p:xfrm>
          <a:off x="1182688" y="2017713"/>
          <a:ext cx="7772400" cy="4245864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N/H changes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Favorable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Unfavor.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 Sympathetic activity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 HR , contractility,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vasoconst.   V return,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 filling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Arteriolar constriction 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After load  workload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 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consumption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 Renin-Angiotensin –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 Aldosterone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Salt &amp; water retention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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Vasoconstriction 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 after load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 Vasopressin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Same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Same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  interleukins &amp;TNF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May have roles in myocyte hypertrophy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Apoptosis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Endothelin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</a:rPr>
                        <a:t>Vasoconstriction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 VR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 After load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9699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71600" y="762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CHF treatment-Acute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295400" y="19050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NTG- SL and IV infusion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Morphine sulfate: 2-6 mg IV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Lasix</a:t>
            </a: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40-80 mg IV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O2—High flow O2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CPAP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Foley catheter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FontTx/>
              <a:buChar char="•"/>
              <a:defRPr/>
            </a:pP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 sz="quarter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24579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76600" y="762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Differential Diagnosis of CHF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Pericardial diseases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Liver diseases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Nephrotic syndrome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Protein losing enteropathy</a:t>
            </a:r>
            <a:endParaRPr lang="en-US" sz="2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1229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66800" y="15240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• Volume overload:     </a:t>
            </a:r>
            <a:r>
              <a:rPr lang="en-US" sz="2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Regurgitate valve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			 </a:t>
            </a:r>
            <a:r>
              <a:rPr lang="en-US" sz="2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High output status</a:t>
            </a:r>
            <a:br>
              <a:rPr lang="en-US" sz="2000" b="1" kern="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endParaRPr lang="en-US" sz="2000" b="1" kern="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• Pressure overload:   </a:t>
            </a:r>
            <a:r>
              <a:rPr lang="en-US" sz="2000" b="1" kern="0" dirty="0">
                <a:solidFill>
                  <a:schemeClr val="accent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Systemic hypertension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accent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                                                Outflow obstruction—AS</a:t>
            </a:r>
            <a:br>
              <a:rPr lang="en-US" sz="2000" b="1" kern="0" dirty="0">
                <a:solidFill>
                  <a:schemeClr val="accent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endParaRPr lang="en-US" sz="2000" b="1" kern="0" dirty="0">
              <a:solidFill>
                <a:schemeClr val="accent2">
                  <a:lumMod val="9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• Loss of muscles:      </a:t>
            </a:r>
            <a:r>
              <a:rPr lang="en-US" sz="20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Post MI, Chronic ischemia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                                                 Connective tissue diseases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                                        </a:t>
            </a:r>
            <a:r>
              <a:rPr lang="en-US" sz="20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Infection, Poisons   						       </a:t>
            </a:r>
            <a:r>
              <a:rPr lang="en-US" sz="1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(</a:t>
            </a:r>
            <a:r>
              <a:rPr lang="en-US" sz="1400" b="1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alcohol,cobalt,Doxorubicin</a:t>
            </a:r>
            <a:r>
              <a:rPr lang="en-US" sz="1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)</a:t>
            </a:r>
            <a:br>
              <a:rPr lang="en-US" sz="1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endParaRPr lang="en-US" sz="14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• Restricted Filling:     </a:t>
            </a:r>
            <a:r>
              <a:rPr lang="en-US" sz="20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Pericardial diseases,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			 Restrictive </a:t>
            </a:r>
            <a:r>
              <a:rPr lang="en-US" sz="24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en-US" sz="20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cardiomyopathy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				 Tachyarrhythmia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                            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257800" y="7620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Causes of CHF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13315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257800" y="7620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8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Types of  CHF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</a:t>
            </a: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Systolic &amp; Diastolic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High  Output Failure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folHlink"/>
              </a:buClr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	</a:t>
            </a:r>
            <a:r>
              <a:rPr lang="en-US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Pregnancy, anemia, </a:t>
            </a:r>
            <a:r>
              <a:rPr lang="en-US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thyrotoxicosis</a:t>
            </a:r>
            <a:r>
              <a:rPr lang="en-US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, A/V fistula, Beriberi, </a:t>
            </a:r>
            <a:r>
              <a:rPr lang="en-US" kern="0" dirty="0" err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Pagets</a:t>
            </a:r>
            <a:r>
              <a:rPr lang="en-US" kern="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disease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Low Output Failure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Acute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folHlink"/>
              </a:buClr>
              <a:buFontTx/>
              <a:buChar char="•"/>
              <a:defRPr/>
            </a:pPr>
            <a:r>
              <a:rPr lang="en-US" sz="2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large MI, aortic valve dysfunction---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Chronic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STAGES OF HEART FAILURE.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A:  risk factors ,no structural disease or symptoms.</a:t>
            </a:r>
          </a:p>
          <a:p>
            <a:r>
              <a:rPr lang="en-US" dirty="0" smtClean="0"/>
              <a:t>STAGE  B : structural disease  but no symptoms.</a:t>
            </a:r>
          </a:p>
          <a:p>
            <a:endParaRPr lang="en-US" dirty="0" smtClean="0"/>
          </a:p>
          <a:p>
            <a:r>
              <a:rPr lang="en-US" dirty="0" smtClean="0"/>
              <a:t>STAGE  C : structural disease with prior or current symptoms.</a:t>
            </a:r>
          </a:p>
          <a:p>
            <a:endParaRPr lang="en-US" dirty="0" smtClean="0"/>
          </a:p>
          <a:p>
            <a:r>
              <a:rPr lang="en-US" dirty="0" smtClean="0"/>
              <a:t>STAGE D : refractory disease with severe symptoms.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Precipitants of  H 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1- Myocardial ischemia. As ACS.</a:t>
            </a:r>
          </a:p>
          <a:p>
            <a:r>
              <a:rPr lang="en-US" dirty="0" smtClean="0"/>
              <a:t>2- Hypertension.</a:t>
            </a:r>
          </a:p>
          <a:p>
            <a:r>
              <a:rPr lang="en-US" dirty="0" smtClean="0"/>
              <a:t>3- Arrhythmias. </a:t>
            </a:r>
          </a:p>
          <a:p>
            <a:r>
              <a:rPr lang="en-US" dirty="0" smtClean="0"/>
              <a:t>4- Infections.</a:t>
            </a:r>
          </a:p>
          <a:p>
            <a:r>
              <a:rPr lang="en-US" dirty="0" smtClean="0"/>
              <a:t>5- Drugs &amp; Toxins.</a:t>
            </a:r>
          </a:p>
          <a:p>
            <a:r>
              <a:rPr lang="en-US" dirty="0" smtClean="0"/>
              <a:t>6- Diet .</a:t>
            </a:r>
          </a:p>
          <a:p>
            <a:r>
              <a:rPr lang="en-US" dirty="0" smtClean="0"/>
              <a:t>7- Noncompliance.</a:t>
            </a:r>
          </a:p>
          <a:p>
            <a:r>
              <a:rPr lang="en-US" dirty="0" smtClean="0"/>
              <a:t>8- acute pulmonary embolism.</a:t>
            </a:r>
          </a:p>
          <a:p>
            <a:r>
              <a:rPr lang="en-US" dirty="0" smtClean="0"/>
              <a:t>9-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7239000" cy="762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Impact" pitchFamily="34" charset="0"/>
                <a:cs typeface="Arial" pitchFamily="34" charset="0"/>
              </a:rPr>
              <a:t>Congestive Heart Failure  CHF</a:t>
            </a:r>
          </a:p>
        </p:txBody>
      </p:sp>
      <p:pic>
        <p:nvPicPr>
          <p:cNvPr id="7171" name="Picture 6" descr="slhc_nik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080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bord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609600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76200" y="152400"/>
            <a:ext cx="10668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SUGAR LAND</a:t>
            </a:r>
          </a:p>
          <a:p>
            <a:pPr algn="ctr"/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en-US" sz="1100">
                <a:solidFill>
                  <a:srgbClr val="FFFF00"/>
                </a:solidFill>
                <a:latin typeface="Impact" pitchFamily="34" charset="0"/>
              </a:rPr>
            </a:br>
            <a:endParaRPr lang="en-US" sz="1100">
              <a:solidFill>
                <a:srgbClr val="FFFF00"/>
              </a:solidFill>
              <a:latin typeface="Impact" pitchFamily="34" charset="0"/>
            </a:endParaRPr>
          </a:p>
          <a:p>
            <a:pPr algn="ctr"/>
            <a:r>
              <a:rPr lang="en-US" sz="1100">
                <a:solidFill>
                  <a:srgbClr val="FFFF00"/>
                </a:solidFill>
                <a:latin typeface="Impact" pitchFamily="34" charset="0"/>
              </a:rPr>
              <a:t>HEART CENTER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743200" y="7620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n-US" sz="2400" b="1" kern="0" dirty="0">
                <a:solidFill>
                  <a:srgbClr val="FFFF00"/>
                </a:solidFill>
                <a:ea typeface="+mj-ea"/>
                <a:cs typeface="Arial" pitchFamily="34" charset="0"/>
              </a:rPr>
              <a:t>Rhythm problems leading to  CHF</a:t>
            </a:r>
          </a:p>
        </p:txBody>
      </p:sp>
      <p:pic>
        <p:nvPicPr>
          <p:cNvPr id="7175" name="Picture 3" descr="C:\Documents and Settings\djamison.ANNEX\Desktop\3rdavb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4925" y="1676400"/>
            <a:ext cx="733107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4" descr="C:\Documents and Settings\djamison.ANNEX\Desktop\afib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04925" y="2667000"/>
            <a:ext cx="7381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6" descr="C:\Documents and Settings\djamison.ANNEX\Desktop\st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04925" y="3757613"/>
            <a:ext cx="7366000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7" descr="C:\Documents and Settings\djamison.ANNEX\Desktop\sv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04925" y="4638675"/>
            <a:ext cx="73818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8" descr="C:\Documents and Settings\djamison.ANNEX\Desktop\vtach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04925" y="5638800"/>
            <a:ext cx="7346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454</TotalTime>
  <Words>1473</Words>
  <Application>Microsoft Office PowerPoint</Application>
  <PresentationFormat>عرض على الشاشة (3:4)‏</PresentationFormat>
  <Paragraphs>490</Paragraphs>
  <Slides>41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Flow</vt:lpstr>
      <vt:lpstr>Heart Failure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CLINICAL STAGES OF HEART FAILURE.</vt:lpstr>
      <vt:lpstr>Precipitants of  H F:</vt:lpstr>
      <vt:lpstr>Congestive Heart Failure  CHF</vt:lpstr>
      <vt:lpstr>DIAGNOSIS OF HEART FAILURE</vt:lpstr>
      <vt:lpstr>Signs &amp; Symptomes Of H F</vt:lpstr>
      <vt:lpstr>Congestive Heart Failure  CHF</vt:lpstr>
      <vt:lpstr>     Minor Criteria              </vt:lpstr>
      <vt:lpstr>Congestive Heart Failure  CHF</vt:lpstr>
      <vt:lpstr>Congestive Heart Failure  CHF</vt:lpstr>
      <vt:lpstr>         Chest X- ray</vt:lpstr>
      <vt:lpstr>Congestive Heart Failure  CHF</vt:lpstr>
      <vt:lpstr>Diagnostic tests:</vt:lpstr>
      <vt:lpstr>Congestive Heart Failure  CHF</vt:lpstr>
      <vt:lpstr>Systolic  versus diastolic failure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  <vt:lpstr>Congestive Heart Failure  CHF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</dc:title>
  <dc:creator>user</dc:creator>
  <cp:lastModifiedBy>toshiba</cp:lastModifiedBy>
  <cp:revision>52</cp:revision>
  <dcterms:created xsi:type="dcterms:W3CDTF">2012-09-13T17:52:10Z</dcterms:created>
  <dcterms:modified xsi:type="dcterms:W3CDTF">2016-08-19T15:44:22Z</dcterms:modified>
</cp:coreProperties>
</file>